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11"/>
  </p:notesMasterIdLst>
  <p:sldIdLst>
    <p:sldId id="285" r:id="rId5"/>
    <p:sldId id="293" r:id="rId6"/>
    <p:sldId id="289" r:id="rId7"/>
    <p:sldId id="292" r:id="rId8"/>
    <p:sldId id="294" r:id="rId9"/>
    <p:sldId id="29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10/8/2023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10/8/2023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10/8/2023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10/8/2023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10/8/2023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10/8/2023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STS-116" TargetMode="External"/><Relationship Id="rId3" Type="http://schemas.openxmlformats.org/officeDocument/2006/relationships/hyperlink" Target="https://pixabay.com/en/space-galaxy-planet-universe-1569133/" TargetMode="External"/><Relationship Id="rId7" Type="http://schemas.openxmlformats.org/officeDocument/2006/relationships/hyperlink" Target="https://en.wikipedia.org/wiki/Artemis_2#cite_note-phys-20230307-1"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hyperlink" Target="https://en.wikipedia.org/wiki/Orion_(spacecraft)" TargetMode="External"/><Relationship Id="rId5" Type="http://schemas.openxmlformats.org/officeDocument/2006/relationships/hyperlink" Target="https://www.publicdomainpictures.net/view-image.php?image=32857"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moon-planet-space-astronomy-1303512/"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publicdomainpictures.net/view-image.php?image=670&amp;picture=moon" TargetMode="Externa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0" y="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b="1" dirty="0">
                <a:solidFill>
                  <a:schemeClr val="tx1"/>
                </a:solidFill>
              </a:rPr>
              <a:t>Visualize a Space Mission Using Virtual Reality</a:t>
            </a: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a:normAutofit/>
          </a:bodyPr>
          <a:lstStyle/>
          <a:p>
            <a:r>
              <a:rPr lang="en-US" dirty="0">
                <a:solidFill>
                  <a:srgbClr val="FFFFFF"/>
                </a:solidFill>
              </a:rPr>
              <a:t>Artemis II VR mission</a:t>
            </a:r>
          </a:p>
        </p:txBody>
      </p:sp>
      <p:sp>
        <p:nvSpPr>
          <p:cNvPr id="4" name="TextBox 3">
            <a:extLst>
              <a:ext uri="{FF2B5EF4-FFF2-40B4-BE49-F238E27FC236}">
                <a16:creationId xmlns:a16="http://schemas.microsoft.com/office/drawing/2014/main" id="{A754A972-28B5-4849-A3A4-2B9A0964F653}"/>
              </a:ext>
            </a:extLst>
          </p:cNvPr>
          <p:cNvSpPr txBox="1"/>
          <p:nvPr/>
        </p:nvSpPr>
        <p:spPr>
          <a:xfrm>
            <a:off x="3248010" y="2701872"/>
            <a:ext cx="5695960" cy="1015663"/>
          </a:xfrm>
          <a:prstGeom prst="rect">
            <a:avLst/>
          </a:prstGeom>
          <a:noFill/>
        </p:spPr>
        <p:txBody>
          <a:bodyPr wrap="square" rtlCol="0">
            <a:spAutoFit/>
          </a:bodyPr>
          <a:lstStyle/>
          <a:p>
            <a:pPr algn="ctr"/>
            <a:r>
              <a:rPr lang="en-US" sz="6000" dirty="0" err="1"/>
              <a:t>SpaceHackers</a:t>
            </a:r>
            <a:endParaRPr lang="ro-RO" sz="6000" dirty="0"/>
          </a:p>
        </p:txBody>
      </p:sp>
    </p:spTree>
    <p:extLst>
      <p:ext uri="{BB962C8B-B14F-4D97-AF65-F5344CB8AC3E}">
        <p14:creationId xmlns:p14="http://schemas.microsoft.com/office/powerpoint/2010/main" val="240106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0"/>
                                        <p:tgtEl>
                                          <p:spTgt spid="4"/>
                                        </p:tgtEl>
                                      </p:cBhvr>
                                    </p:animEffect>
                                    <p:set>
                                      <p:cBhvr>
                                        <p:cTn id="7" dur="1" fill="hold">
                                          <p:stCondLst>
                                            <p:cond delay="49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B606F8-9E81-40A3-BD8E-70A9C6EE7C47}"/>
              </a:ext>
            </a:extLst>
          </p:cNvPr>
          <p:cNvPicPr>
            <a:picLocks noGrp="1" noChangeAspect="1"/>
          </p:cNvPicPr>
          <p:nvPr>
            <p:ph idx="1"/>
          </p:nvPr>
        </p:nvPicPr>
        <p:blipFill>
          <a:blip r:embed="rId2"/>
          <a:stretch>
            <a:fillRect/>
          </a:stretch>
        </p:blipFill>
        <p:spPr>
          <a:xfrm>
            <a:off x="2467864" y="1294677"/>
            <a:ext cx="9571736" cy="3715243"/>
          </a:xfrm>
        </p:spPr>
      </p:pic>
      <p:sp>
        <p:nvSpPr>
          <p:cNvPr id="7" name="Title 6">
            <a:extLst>
              <a:ext uri="{FF2B5EF4-FFF2-40B4-BE49-F238E27FC236}">
                <a16:creationId xmlns:a16="http://schemas.microsoft.com/office/drawing/2014/main" id="{2DAF79C7-08C1-4510-96DA-647B672BBB34}"/>
              </a:ext>
            </a:extLst>
          </p:cNvPr>
          <p:cNvSpPr>
            <a:spLocks noGrp="1"/>
          </p:cNvSpPr>
          <p:nvPr>
            <p:ph type="title"/>
          </p:nvPr>
        </p:nvSpPr>
        <p:spPr>
          <a:xfrm>
            <a:off x="5050536" y="240792"/>
            <a:ext cx="6989064" cy="921258"/>
          </a:xfrm>
        </p:spPr>
        <p:txBody>
          <a:bodyPr/>
          <a:lstStyle/>
          <a:p>
            <a:pPr algn="r"/>
            <a:r>
              <a:rPr lang="en-US" dirty="0"/>
              <a:t>Our challenge   </a:t>
            </a:r>
            <a:endParaRPr lang="ro-RO" dirty="0"/>
          </a:p>
        </p:txBody>
      </p:sp>
      <p:sp>
        <p:nvSpPr>
          <p:cNvPr id="8" name="TextBox 7">
            <a:extLst>
              <a:ext uri="{FF2B5EF4-FFF2-40B4-BE49-F238E27FC236}">
                <a16:creationId xmlns:a16="http://schemas.microsoft.com/office/drawing/2014/main" id="{526D26C2-157A-4729-B062-80109D8AC48C}"/>
              </a:ext>
            </a:extLst>
          </p:cNvPr>
          <p:cNvSpPr txBox="1"/>
          <p:nvPr/>
        </p:nvSpPr>
        <p:spPr>
          <a:xfrm>
            <a:off x="628650" y="5139880"/>
            <a:ext cx="11410950" cy="1477328"/>
          </a:xfrm>
          <a:prstGeom prst="rect">
            <a:avLst/>
          </a:prstGeom>
          <a:noFill/>
        </p:spPr>
        <p:txBody>
          <a:bodyPr wrap="square" rtlCol="0">
            <a:spAutoFit/>
          </a:bodyPr>
          <a:lstStyle/>
          <a:p>
            <a:pPr algn="r"/>
            <a:r>
              <a:rPr lang="en-US" dirty="0"/>
              <a:t>Imagine an Earth-orbiting satellite, or an Earth-to-Moon mission that requires an orbital transfer maneuver, or a spacecraft in a cyclical orbit around Earth and Mars, or a deep space probe that traverses the asteroid belt. Understanding and visualizing sophisticated space missions isn’t easy! Your challenge is to create an interactive, virtual reality application that enables users to visualize a space mission including the mission concept, orbital trajectories, and mission timeline.</a:t>
            </a:r>
            <a:endParaRPr lang="ro-RO" dirty="0"/>
          </a:p>
        </p:txBody>
      </p:sp>
    </p:spTree>
    <p:extLst>
      <p:ext uri="{BB962C8B-B14F-4D97-AF65-F5344CB8AC3E}">
        <p14:creationId xmlns:p14="http://schemas.microsoft.com/office/powerpoint/2010/main" val="421688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FFD8726-53C5-47EC-9D43-6BA89614D71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0"/>
            <a:ext cx="12192000" cy="6858000"/>
          </a:xfrm>
          <a:prstGeom prst="rect">
            <a:avLst/>
          </a:prstGeom>
        </p:spPr>
      </p:pic>
      <p:pic>
        <p:nvPicPr>
          <p:cNvPr id="5" name="Picture 4">
            <a:extLst>
              <a:ext uri="{FF2B5EF4-FFF2-40B4-BE49-F238E27FC236}">
                <a16:creationId xmlns:a16="http://schemas.microsoft.com/office/drawing/2014/main" id="{E3BDADC8-E56D-4CFB-BAFE-B5477280CC7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85751" y="-1162051"/>
            <a:ext cx="12573001" cy="8382001"/>
          </a:xfrm>
          <a:prstGeom prst="rect">
            <a:avLst/>
          </a:prstGeom>
        </p:spPr>
      </p:pic>
      <p:sp>
        <p:nvSpPr>
          <p:cNvPr id="13" name="TextBox 12">
            <a:extLst>
              <a:ext uri="{FF2B5EF4-FFF2-40B4-BE49-F238E27FC236}">
                <a16:creationId xmlns:a16="http://schemas.microsoft.com/office/drawing/2014/main" id="{48392383-9AB2-4B5D-80CB-0A81E1D9C0EA}"/>
              </a:ext>
            </a:extLst>
          </p:cNvPr>
          <p:cNvSpPr txBox="1"/>
          <p:nvPr/>
        </p:nvSpPr>
        <p:spPr>
          <a:xfrm>
            <a:off x="314324" y="3807589"/>
            <a:ext cx="5686426" cy="2862322"/>
          </a:xfrm>
          <a:prstGeom prst="rect">
            <a:avLst/>
          </a:prstGeom>
          <a:noFill/>
        </p:spPr>
        <p:txBody>
          <a:bodyPr wrap="square" rtlCol="0">
            <a:spAutoFit/>
          </a:bodyPr>
          <a:lstStyle/>
          <a:p>
            <a:r>
              <a:rPr lang="en-US" b="1" dirty="0">
                <a:solidFill>
                  <a:schemeClr val="accent4">
                    <a:lumMod val="20000"/>
                    <a:lumOff val="80000"/>
                  </a:schemeClr>
                </a:solidFill>
              </a:rPr>
              <a:t>Artemis 2</a:t>
            </a:r>
            <a:r>
              <a:rPr lang="en-US" dirty="0">
                <a:solidFill>
                  <a:schemeClr val="accent4">
                    <a:lumMod val="20000"/>
                    <a:lumOff val="80000"/>
                  </a:schemeClr>
                </a:solidFill>
              </a:rPr>
              <a:t> (officially </a:t>
            </a:r>
            <a:r>
              <a:rPr lang="en-US" b="1" dirty="0">
                <a:solidFill>
                  <a:schemeClr val="accent4">
                    <a:lumMod val="20000"/>
                    <a:lumOff val="80000"/>
                  </a:schemeClr>
                </a:solidFill>
              </a:rPr>
              <a:t>Artemis II</a:t>
            </a:r>
            <a:r>
              <a:rPr lang="en-US" dirty="0">
                <a:solidFill>
                  <a:schemeClr val="accent4">
                    <a:lumMod val="20000"/>
                    <a:lumOff val="80000"/>
                  </a:schemeClr>
                </a:solidFill>
              </a:rPr>
              <a:t>) is the second scheduled mission of NASA’s Artemis program and the first scheduled crewed mission of NASA</a:t>
            </a:r>
            <a:r>
              <a:rPr lang="en-US" dirty="0">
                <a:solidFill>
                  <a:schemeClr val="accent4">
                    <a:lumMod val="20000"/>
                    <a:lumOff val="80000"/>
                  </a:schemeClr>
                </a:solidFill>
                <a:hlinkClick r:id="rId6" tooltip="Orion (spacecraft)">
                  <a:extLst>
                    <a:ext uri="{A12FA001-AC4F-418D-AE19-62706E023703}">
                      <ahyp:hlinkClr xmlns:ahyp="http://schemas.microsoft.com/office/drawing/2018/hyperlinkcolor" val="tx"/>
                    </a:ext>
                  </a:extLst>
                </a:hlinkClick>
              </a:rPr>
              <a:t>’</a:t>
            </a:r>
            <a:r>
              <a:rPr lang="en-US" dirty="0">
                <a:solidFill>
                  <a:schemeClr val="accent4">
                    <a:lumMod val="20000"/>
                    <a:lumOff val="80000"/>
                  </a:schemeClr>
                </a:solidFill>
              </a:rPr>
              <a:t>s Orion spacecraft currently planned to be launched by the Space Launch System (SLS) in November 2024.</a:t>
            </a:r>
            <a:r>
              <a:rPr lang="en-US" baseline="30000" dirty="0">
                <a:solidFill>
                  <a:schemeClr val="accent4">
                    <a:lumMod val="20000"/>
                    <a:lumOff val="80000"/>
                  </a:schemeClr>
                </a:solidFill>
                <a:hlinkClick r:id="rId7">
                  <a:extLst>
                    <a:ext uri="{A12FA001-AC4F-418D-AE19-62706E023703}">
                      <ahyp:hlinkClr xmlns:ahyp="http://schemas.microsoft.com/office/drawing/2018/hyperlinkcolor" val="tx"/>
                    </a:ext>
                  </a:extLst>
                </a:hlinkClick>
              </a:rPr>
              <a:t>[1]</a:t>
            </a:r>
            <a:r>
              <a:rPr lang="en-US" dirty="0">
                <a:solidFill>
                  <a:schemeClr val="accent4">
                    <a:lumMod val="20000"/>
                    <a:lumOff val="80000"/>
                  </a:schemeClr>
                </a:solidFill>
              </a:rPr>
              <a:t> Four astronauts are to perform a flyby of the Moon and return to Earth, being the first crewed mission beyond low Earth orbit since Apollo 17 in 1972. The mission is also planned to be the first crewed launch from Launch Complex 39B of the Kennedy Space System since </a:t>
            </a:r>
            <a:r>
              <a:rPr lang="en-US" dirty="0">
                <a:solidFill>
                  <a:schemeClr val="accent4">
                    <a:lumMod val="20000"/>
                    <a:lumOff val="80000"/>
                  </a:schemeClr>
                </a:solidFill>
                <a:hlinkClick r:id="rId8" tooltip="STS-116">
                  <a:extLst>
                    <a:ext uri="{A12FA001-AC4F-418D-AE19-62706E023703}">
                      <ahyp:hlinkClr xmlns:ahyp="http://schemas.microsoft.com/office/drawing/2018/hyperlinkcolor" val="tx"/>
                    </a:ext>
                  </a:extLst>
                </a:hlinkClick>
              </a:rPr>
              <a:t>STS-116</a:t>
            </a:r>
            <a:r>
              <a:rPr lang="en-US" dirty="0">
                <a:solidFill>
                  <a:schemeClr val="accent4">
                    <a:lumMod val="20000"/>
                    <a:lumOff val="80000"/>
                  </a:schemeClr>
                </a:solidFill>
              </a:rPr>
              <a:t> in 2006.</a:t>
            </a:r>
            <a:endParaRPr lang="ro-RO" dirty="0">
              <a:solidFill>
                <a:schemeClr val="accent4">
                  <a:lumMod val="20000"/>
                  <a:lumOff val="80000"/>
                </a:schemeClr>
              </a:solidFill>
            </a:endParaRPr>
          </a:p>
        </p:txBody>
      </p:sp>
    </p:spTree>
    <p:extLst>
      <p:ext uri="{BB962C8B-B14F-4D97-AF65-F5344CB8AC3E}">
        <p14:creationId xmlns:p14="http://schemas.microsoft.com/office/powerpoint/2010/main" val="344438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8C8D9-32E4-498C-8A88-7042AA1AB18D}"/>
              </a:ext>
            </a:extLst>
          </p:cNvPr>
          <p:cNvSpPr>
            <a:spLocks noGrp="1"/>
          </p:cNvSpPr>
          <p:nvPr>
            <p:ph type="title"/>
          </p:nvPr>
        </p:nvSpPr>
        <p:spPr/>
        <p:txBody>
          <a:bodyPr/>
          <a:lstStyle/>
          <a:p>
            <a:endParaRPr lang="ro-RO"/>
          </a:p>
        </p:txBody>
      </p:sp>
      <p:pic>
        <p:nvPicPr>
          <p:cNvPr id="5" name="Content Placeholder 4">
            <a:extLst>
              <a:ext uri="{FF2B5EF4-FFF2-40B4-BE49-F238E27FC236}">
                <a16:creationId xmlns:a16="http://schemas.microsoft.com/office/drawing/2014/main" id="{59A75A94-95BA-436D-9735-A0446DE45374}"/>
              </a:ext>
            </a:extLst>
          </p:cNvPr>
          <p:cNvPicPr>
            <a:picLocks noGrp="1" noChangeAspect="1"/>
          </p:cNvPicPr>
          <p:nvPr>
            <p:ph idx="1"/>
          </p:nvPr>
        </p:nvPicPr>
        <p:blipFill>
          <a:blip r:embed="rId2"/>
          <a:stretch>
            <a:fillRect/>
          </a:stretch>
        </p:blipFill>
        <p:spPr>
          <a:xfrm>
            <a:off x="0" y="-15081"/>
            <a:ext cx="12218811" cy="6873081"/>
          </a:xfrm>
        </p:spPr>
      </p:pic>
    </p:spTree>
    <p:extLst>
      <p:ext uri="{BB962C8B-B14F-4D97-AF65-F5344CB8AC3E}">
        <p14:creationId xmlns:p14="http://schemas.microsoft.com/office/powerpoint/2010/main" val="193902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AC052D7-60B5-4B19-B27C-790331282CBF}"/>
              </a:ext>
            </a:extLst>
          </p:cNvPr>
          <p:cNvPicPr>
            <a:picLocks noGrp="1" noChangeAspect="1"/>
          </p:cNvPicPr>
          <p:nvPr>
            <p:ph idx="1"/>
          </p:nvPr>
        </p:nvPicPr>
        <p:blipFill>
          <a:blip r:embed="rId2"/>
          <a:stretch>
            <a:fillRect/>
          </a:stretch>
        </p:blipFill>
        <p:spPr>
          <a:xfrm>
            <a:off x="-1202394" y="480434"/>
            <a:ext cx="8843687" cy="5897131"/>
          </a:xfrm>
        </p:spPr>
      </p:pic>
      <p:sp>
        <p:nvSpPr>
          <p:cNvPr id="7" name="TextBox 6">
            <a:extLst>
              <a:ext uri="{FF2B5EF4-FFF2-40B4-BE49-F238E27FC236}">
                <a16:creationId xmlns:a16="http://schemas.microsoft.com/office/drawing/2014/main" id="{1444EA87-3618-499B-B298-4ADCAD1150E2}"/>
              </a:ext>
            </a:extLst>
          </p:cNvPr>
          <p:cNvSpPr txBox="1"/>
          <p:nvPr/>
        </p:nvSpPr>
        <p:spPr>
          <a:xfrm>
            <a:off x="7829549" y="1037068"/>
            <a:ext cx="3857625" cy="5355312"/>
          </a:xfrm>
          <a:prstGeom prst="rect">
            <a:avLst/>
          </a:prstGeom>
          <a:noFill/>
        </p:spPr>
        <p:txBody>
          <a:bodyPr wrap="square" rtlCol="0">
            <a:spAutoFit/>
          </a:bodyPr>
          <a:lstStyle/>
          <a:p>
            <a:pPr fontAlgn="base"/>
            <a:r>
              <a:rPr lang="en-US" b="1" dirty="0"/>
              <a:t>The three-stage Saturn V had 5 F-1 engines on its first stage, producing 7.5 million pounds of thrust to lift off. Once in orbit, five engines on the second stage provided the power to send the Apollo on its path to the moon. </a:t>
            </a:r>
          </a:p>
          <a:p>
            <a:pPr fontAlgn="base"/>
            <a:r>
              <a:rPr lang="en-US" b="1" dirty="0"/>
              <a:t>One of the things the two rockets have in common is the propulsion systems are both developed by Aerojet Rocketdyne and the company's predecessors. The company provides 39 propulsion elements for the SLS and Orion from the booster, upper stage, the jettison motor for the launch abort system and Orion's main engine.</a:t>
            </a:r>
          </a:p>
          <a:p>
            <a:endParaRPr lang="ro-RO" dirty="0"/>
          </a:p>
        </p:txBody>
      </p:sp>
    </p:spTree>
    <p:extLst>
      <p:ext uri="{BB962C8B-B14F-4D97-AF65-F5344CB8AC3E}">
        <p14:creationId xmlns:p14="http://schemas.microsoft.com/office/powerpoint/2010/main" val="36990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619BEE-A0AC-4CEB-AA15-4B53874E100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124075" y="-328613"/>
            <a:ext cx="7686675" cy="7686675"/>
          </a:xfrm>
        </p:spPr>
      </p:pic>
      <p:pic>
        <p:nvPicPr>
          <p:cNvPr id="7" name="Picture 6">
            <a:extLst>
              <a:ext uri="{FF2B5EF4-FFF2-40B4-BE49-F238E27FC236}">
                <a16:creationId xmlns:a16="http://schemas.microsoft.com/office/drawing/2014/main" id="{9BA83543-29D9-4F94-AE13-375619B120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24667" y="-104188"/>
            <a:ext cx="12584157" cy="8897392"/>
          </a:xfrm>
          <a:prstGeom prst="rect">
            <a:avLst/>
          </a:prstGeom>
        </p:spPr>
      </p:pic>
      <p:sp>
        <p:nvSpPr>
          <p:cNvPr id="6" name="TextBox 5">
            <a:extLst>
              <a:ext uri="{FF2B5EF4-FFF2-40B4-BE49-F238E27FC236}">
                <a16:creationId xmlns:a16="http://schemas.microsoft.com/office/drawing/2014/main" id="{11F28FF2-B0C3-4B5B-8E2C-3A3B356EC452}"/>
              </a:ext>
            </a:extLst>
          </p:cNvPr>
          <p:cNvSpPr txBox="1"/>
          <p:nvPr/>
        </p:nvSpPr>
        <p:spPr>
          <a:xfrm>
            <a:off x="1865496" y="1760398"/>
            <a:ext cx="4407532" cy="2308324"/>
          </a:xfrm>
          <a:prstGeom prst="rect">
            <a:avLst/>
          </a:prstGeom>
          <a:noFill/>
        </p:spPr>
        <p:txBody>
          <a:bodyPr wrap="square" rtlCol="0">
            <a:spAutoFit/>
          </a:bodyPr>
          <a:lstStyle/>
          <a:p>
            <a:r>
              <a:rPr lang="en-US" sz="3600" dirty="0">
                <a:solidFill>
                  <a:schemeClr val="bg1"/>
                </a:solidFill>
              </a:rPr>
              <a:t>We will show you a 3D iteration of the Artemis II point of view.</a:t>
            </a:r>
          </a:p>
        </p:txBody>
      </p:sp>
    </p:spTree>
    <p:extLst>
      <p:ext uri="{BB962C8B-B14F-4D97-AF65-F5344CB8AC3E}">
        <p14:creationId xmlns:p14="http://schemas.microsoft.com/office/powerpoint/2010/main" val="35087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775A23-75CA-4614-9647-C9B2CE742CA2}">
  <ds:schemaRef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Parcel design</Template>
  <TotalTime>0</TotalTime>
  <Words>311</Words>
  <Application>Microsoft Office PowerPoint</Application>
  <PresentationFormat>Widescreen</PresentationFormat>
  <Paragraphs>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Gill Sans MT</vt:lpstr>
      <vt:lpstr>Parcel</vt:lpstr>
      <vt:lpstr>Visualize a Space Mission Using Virtual Reality</vt:lpstr>
      <vt:lpstr>Our challenge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2023-10-07T13:40:06Z</dcterms:created>
  <dcterms:modified xsi:type="dcterms:W3CDTF">2023-10-08T10:03:19Z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